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7" r:id="rId9"/>
    <p:sldId id="262" r:id="rId10"/>
    <p:sldId id="268" r:id="rId11"/>
    <p:sldId id="270" r:id="rId12"/>
    <p:sldId id="269" r:id="rId13"/>
    <p:sldId id="263" r:id="rId14"/>
    <p:sldId id="273" r:id="rId15"/>
    <p:sldId id="272" r:id="rId16"/>
    <p:sldId id="276" r:id="rId17"/>
    <p:sldId id="275" r:id="rId18"/>
    <p:sldId id="274" r:id="rId19"/>
    <p:sldId id="265" r:id="rId20"/>
    <p:sldId id="266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0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8829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7454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6386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4203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7538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3760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1519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617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8" name="Google Shape;318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6050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8729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Построени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Underlay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" y="2049957"/>
            <a:ext cx="12108089" cy="331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2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640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Построени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Overlay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914400" y="2213578"/>
            <a:ext cx="1055786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Overlay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- это логический уровень, на котором выполняются задачи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по организации связности </a:t>
            </a:r>
            <a:r>
              <a:rPr lang="ru-RU" sz="1600" b="1" dirty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хостов друг с другом.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914400" y="3231766"/>
            <a:ext cx="1055786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VXLAN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– технология, которая позволяет предоставлять сервисы уровня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Ethernet Layer 2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поверх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Underlay Ethernet Layer 3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9" name="Google Shape;289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77;p27"/>
          <p:cNvSpPr/>
          <p:nvPr/>
        </p:nvSpPr>
        <p:spPr>
          <a:xfrm>
            <a:off x="914400" y="4216249"/>
            <a:ext cx="1055786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nl-NL" sz="1600" b="1" dirty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VXLAN MPBGP EVPN Control Plane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–</a:t>
            </a:r>
            <a:r>
              <a:rPr lang="ru-RU" sz="1600" b="1" dirty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механизм, который позволяет определить за каким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VTEP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находится конечный хост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423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Построени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Overlay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969"/>
            <a:ext cx="12192000" cy="429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2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719666" y="1456104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87" y="1191990"/>
            <a:ext cx="5299589" cy="5660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3462867" y="1197972"/>
            <a:ext cx="10326300" cy="557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Развернул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стенд в 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EVE-NG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063" y="1755307"/>
            <a:ext cx="9588116" cy="49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0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L2 VPN 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VRF OTUS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17" y="1181988"/>
            <a:ext cx="9001215" cy="567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2029729" y="1324219"/>
            <a:ext cx="10326300" cy="557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Внедрение внешних маршрутов в фабрику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014" y="2126718"/>
            <a:ext cx="8262988" cy="467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0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719666" y="1464896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 smtClean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lvl="0"/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</a:rPr>
              <a:t>Ссылка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</a:rPr>
              <a:t>на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</a:rPr>
              <a:t>репозиторий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  <a:t> с </a:t>
            </a: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</a:rPr>
              <a:t>исходными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</a:rPr>
              <a:t>кодами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  <a:t>и документацией </a:t>
            </a:r>
            <a:b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</a:b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  <a:t/>
            </a:r>
            <a:b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</a:b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</a:rPr>
              <a:t>https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://github.com/rain360z/otus-networks/tree/main/DesignNetworkDataCenter/Project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4749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1145966" y="1287693"/>
            <a:ext cx="10326300" cy="1522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 smtClean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lvl="0"/>
            <a:r>
              <a:rPr lang="en-US" sz="1600" b="1" dirty="0" err="1">
                <a:solidFill>
                  <a:srgbClr val="40CDD0"/>
                </a:solidFill>
                <a:latin typeface="Avenir"/>
                <a:ea typeface="Roboto"/>
                <a:cs typeface="Roboto"/>
              </a:rPr>
              <a:t>Ссылка</a:t>
            </a:r>
            <a:r>
              <a:rPr lang="en-US" sz="1600" b="1" dirty="0">
                <a:solidFill>
                  <a:srgbClr val="40CDD0"/>
                </a:solidFill>
                <a:latin typeface="Avenir"/>
                <a:ea typeface="Roboto"/>
                <a:cs typeface="Roboto"/>
              </a:rPr>
              <a:t> </a:t>
            </a:r>
            <a:r>
              <a:rPr lang="en-US" sz="1600" b="1" dirty="0" err="1">
                <a:solidFill>
                  <a:srgbClr val="40CDD0"/>
                </a:solidFill>
                <a:latin typeface="Avenir"/>
                <a:ea typeface="Roboto"/>
                <a:cs typeface="Roboto"/>
              </a:rPr>
              <a:t>на</a:t>
            </a:r>
            <a:r>
              <a:rPr lang="en-US" sz="1600" b="1" dirty="0">
                <a:solidFill>
                  <a:srgbClr val="40CDD0"/>
                </a:solidFill>
                <a:latin typeface="Avenir"/>
                <a:ea typeface="Roboto"/>
                <a:cs typeface="Roboto"/>
              </a:rPr>
              <a:t> </a:t>
            </a:r>
            <a:r>
              <a:rPr lang="en-US" sz="1600" b="1" dirty="0" err="1">
                <a:solidFill>
                  <a:srgbClr val="40CDD0"/>
                </a:solidFill>
                <a:latin typeface="Avenir"/>
                <a:ea typeface="Roboto"/>
                <a:cs typeface="Roboto"/>
              </a:rPr>
              <a:t>репозиторий</a:t>
            </a:r>
            <a:r>
              <a:rPr lang="en-US" sz="1600" b="1" dirty="0">
                <a:solidFill>
                  <a:srgbClr val="40CDD0"/>
                </a:solidFill>
                <a:latin typeface="Avenir"/>
                <a:ea typeface="Roboto"/>
                <a:cs typeface="Roboto"/>
              </a:rPr>
              <a:t> с </a:t>
            </a:r>
            <a:r>
              <a:rPr lang="en-US" sz="1600" b="1" dirty="0" err="1" smtClean="0">
                <a:solidFill>
                  <a:srgbClr val="40CDD0"/>
                </a:solidFill>
                <a:latin typeface="Avenir"/>
                <a:ea typeface="Roboto"/>
                <a:cs typeface="Roboto"/>
              </a:rPr>
              <a:t>исходным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</a:rPr>
              <a:t> </a:t>
            </a:r>
            <a:r>
              <a:rPr lang="en-US" sz="1600" b="1" dirty="0" err="1" smtClean="0">
                <a:solidFill>
                  <a:srgbClr val="40CDD0"/>
                </a:solidFill>
                <a:latin typeface="Avenir"/>
                <a:ea typeface="Roboto"/>
                <a:cs typeface="Roboto"/>
              </a:rPr>
              <a:t>кодам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</a:rPr>
              <a:t> </a:t>
            </a:r>
            <a:r>
              <a:rPr lang="ru-RU" sz="1600" b="1" dirty="0">
                <a:solidFill>
                  <a:srgbClr val="40CDD0"/>
                </a:solidFill>
                <a:latin typeface="Avenir"/>
                <a:ea typeface="Roboto"/>
                <a:cs typeface="Roboto"/>
              </a:rPr>
              <a:t>и документацией </a:t>
            </a:r>
            <a:br>
              <a:rPr lang="ru-RU" sz="1600" b="1" dirty="0">
                <a:solidFill>
                  <a:srgbClr val="40CDD0"/>
                </a:solidFill>
                <a:latin typeface="Avenir"/>
                <a:ea typeface="Roboto"/>
                <a:cs typeface="Roboto"/>
              </a:rPr>
            </a:br>
            <a:r>
              <a:rPr lang="ru-RU" sz="1600" b="1" dirty="0">
                <a:solidFill>
                  <a:srgbClr val="40CDD0"/>
                </a:solidFill>
                <a:latin typeface="Avenir"/>
                <a:ea typeface="Roboto"/>
                <a:cs typeface="Roboto"/>
              </a:rPr>
              <a:t/>
            </a:r>
            <a:br>
              <a:rPr lang="ru-RU" sz="1600" b="1" dirty="0">
                <a:solidFill>
                  <a:srgbClr val="40CDD0"/>
                </a:solidFill>
                <a:latin typeface="Avenir"/>
                <a:ea typeface="Roboto"/>
                <a:cs typeface="Roboto"/>
              </a:rPr>
            </a:br>
            <a:r>
              <a:rPr lang="en-US" sz="1600" b="1" dirty="0">
                <a:solidFill>
                  <a:srgbClr val="40CDD0"/>
                </a:solidFill>
                <a:latin typeface="Avenir"/>
                <a:ea typeface="Roboto"/>
                <a:cs typeface="Roboto"/>
              </a:rPr>
              <a:t>https://github.com/rain360z/otus-networks/tree/main/DesignNetworkDataCenter/Project</a:t>
            </a:r>
            <a:endParaRPr sz="1600" b="1" dirty="0">
              <a:solidFill>
                <a:srgbClr val="40CDD0"/>
              </a:solidFill>
              <a:latin typeface="Avenir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911" y="2647102"/>
            <a:ext cx="6906712" cy="389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74;p27"/>
          <p:cNvSpPr/>
          <p:nvPr/>
        </p:nvSpPr>
        <p:spPr>
          <a:xfrm>
            <a:off x="914400" y="1969739"/>
            <a:ext cx="10557866" cy="2890785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Входе проектной работы мы достигли почти всех поставленных задач.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Не удалось настроить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VRRP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и выполнить обращение к веб сервер.</a:t>
            </a:r>
            <a:endParaRPr lang="en-US" sz="1600" b="1" dirty="0" smtClean="0">
              <a:solidFill>
                <a:srgbClr val="40CDD0"/>
              </a:solidFill>
              <a:latin typeface="Avenir"/>
              <a:ea typeface="Roboto"/>
              <a:cs typeface="Roboto"/>
              <a:sym typeface="Roboto"/>
            </a:endParaRPr>
          </a:p>
          <a:p>
            <a:pPr lvl="0" algn="ctr"/>
            <a:endParaRPr lang="en-US" sz="1600" b="1" dirty="0" smtClean="0">
              <a:solidFill>
                <a:srgbClr val="40CDD0"/>
              </a:solidFill>
              <a:latin typeface="Avenir"/>
              <a:ea typeface="Roboto"/>
              <a:cs typeface="Roboto"/>
              <a:sym typeface="Roboto"/>
            </a:endParaRPr>
          </a:p>
          <a:p>
            <a:pPr lvl="0"/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Планы по развитию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:</a:t>
            </a:r>
            <a:endParaRPr lang="ru-RU" sz="1600" b="1" dirty="0" smtClean="0">
              <a:solidFill>
                <a:srgbClr val="40CDD0"/>
              </a:solidFill>
              <a:latin typeface="Avenir"/>
              <a:ea typeface="Roboto"/>
              <a:cs typeface="Roboto"/>
              <a:sym typeface="Roboto"/>
            </a:endParaRPr>
          </a:p>
          <a:p>
            <a:pPr lvl="0"/>
            <a:endParaRPr lang="ru-RU" sz="1600" b="1" dirty="0" smtClean="0">
              <a:solidFill>
                <a:srgbClr val="40CDD0"/>
              </a:solidFill>
              <a:latin typeface="Avenir"/>
              <a:ea typeface="Roboto"/>
              <a:cs typeface="Roboto"/>
              <a:sym typeface="Roboto"/>
            </a:endParaRPr>
          </a:p>
          <a:p>
            <a:pPr lvl="0"/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- Заменить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proxy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сервера с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VRRP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на </a:t>
            </a:r>
            <a:r>
              <a:rPr lang="ru-RU" sz="1600" b="1" dirty="0" err="1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балансировщик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</a:t>
            </a:r>
            <a:endParaRPr lang="ru-RU" sz="1600" b="1" dirty="0" smtClean="0">
              <a:solidFill>
                <a:srgbClr val="40CDD0"/>
              </a:solidFill>
              <a:latin typeface="Avenir"/>
              <a:ea typeface="Roboto"/>
              <a:cs typeface="Roboto"/>
              <a:sym typeface="Roboto"/>
            </a:endParaRPr>
          </a:p>
          <a:p>
            <a:pPr lvl="0"/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- Организовать второй выделенный канал между ЦОД</a:t>
            </a:r>
            <a:endParaRPr lang="en-US" sz="1600" b="1" dirty="0" smtClean="0">
              <a:solidFill>
                <a:srgbClr val="40CDD0"/>
              </a:solidFill>
              <a:latin typeface="Avenir"/>
              <a:ea typeface="Roboto"/>
              <a:cs typeface="Roboto"/>
              <a:sym typeface="Roboto"/>
            </a:endParaRPr>
          </a:p>
          <a:p>
            <a:pPr lvl="0"/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- Для отказоустойчивости стоит добавить ещё по одному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Boarder LEAF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и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Customer Edge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в каждый ЦОД</a:t>
            </a:r>
            <a:endParaRPr lang="en-US" sz="1600" b="1" dirty="0" smtClean="0">
              <a:solidFill>
                <a:srgbClr val="40CDD0"/>
              </a:solidFill>
              <a:latin typeface="Avenir"/>
              <a:ea typeface="Roboto"/>
              <a:cs typeface="Roboto"/>
              <a:sym typeface="Roboto"/>
            </a:endParaRPr>
          </a:p>
          <a:p>
            <a:pPr lvl="0" algn="ctr"/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ваше ФИО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Должность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Компанию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Контакты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 smtClean="0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>Организация </a:t>
            </a:r>
            <a:r>
              <a:rPr lang="ru-RU" sz="3600" dirty="0" err="1">
                <a:latin typeface="Roboto"/>
                <a:ea typeface="Roboto"/>
                <a:cs typeface="Roboto"/>
                <a:sym typeface="Roboto"/>
              </a:rPr>
              <a:t>геораспределённой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 сети для предоставления услуг безопасности как сервис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 dirty="0" err="1"/>
              <a:t>фото</a:t>
            </a:r>
            <a:endParaRPr dirty="0"/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Митрофанов Алексей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Специалист по информационной безопасности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769" y="4972859"/>
            <a:ext cx="1578229" cy="1668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9" name="Google Shape;199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200" name="Google Shape;200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проекта</a:t>
              </a:r>
              <a:endParaRPr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14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5" name="Google Shape;215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3244520" y="1712170"/>
            <a:ext cx="6638250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just">
              <a:buClr>
                <a:schemeClr val="dk1"/>
              </a:buClr>
              <a:buSzPts val="2800"/>
            </a:pPr>
            <a:r>
              <a:rPr lang="ru-RU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Создать масштабируемую </a:t>
            </a:r>
            <a:r>
              <a:rPr lang="ru-RU" sz="2000" b="1" dirty="0" err="1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геораспределённую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 сеть</a:t>
            </a:r>
            <a:endParaRPr sz="6600" b="1" dirty="0">
              <a:solidFill>
                <a:srgbClr val="40CDD0"/>
              </a:solidFill>
              <a:latin typeface="Avenir"/>
              <a:ea typeface="Avenir"/>
              <a:cs typeface="Avenir"/>
              <a:sym typeface="Roboto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2033476" y="1988388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3244520" y="3304914"/>
            <a:ext cx="6638250" cy="1325881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just">
              <a:buClr>
                <a:schemeClr val="dk1"/>
              </a:buClr>
              <a:buSzPts val="2800"/>
            </a:pPr>
            <a:r>
              <a:rPr lang="ru-RU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Организовать l2</a:t>
            </a:r>
            <a:r>
              <a:rPr lang="ru-RU" sz="20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, l3 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связность между оборудованием в </a:t>
            </a:r>
            <a:r>
              <a:rPr lang="ru-RU" sz="2000" b="1" dirty="0" err="1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ЦОДе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 и </a:t>
            </a:r>
            <a:r>
              <a:rPr lang="ru-RU" sz="20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между </a:t>
            </a:r>
            <a:r>
              <a:rPr lang="ru-RU" sz="2000" b="1" dirty="0" err="1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ЦОДами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.</a:t>
            </a:r>
          </a:p>
        </p:txBody>
      </p:sp>
      <p:sp>
        <p:nvSpPr>
          <p:cNvPr id="233" name="Google Shape;233;p25"/>
          <p:cNvSpPr txBox="1"/>
          <p:nvPr/>
        </p:nvSpPr>
        <p:spPr>
          <a:xfrm>
            <a:off x="2072640" y="3460023"/>
            <a:ext cx="129167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4946733"/>
            <a:ext cx="6638250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just">
              <a:buClr>
                <a:schemeClr val="dk1"/>
              </a:buClr>
              <a:buSzPts val="2800"/>
            </a:pP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О</a:t>
            </a:r>
            <a:r>
              <a:rPr lang="ru-RU" sz="20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рганизовать 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доступ из </a:t>
            </a:r>
            <a:r>
              <a:rPr lang="ru-RU" sz="20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внешней сети до хостов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.</a:t>
            </a:r>
          </a:p>
        </p:txBody>
      </p:sp>
      <p:sp>
        <p:nvSpPr>
          <p:cNvPr id="236" name="Google Shape;236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2033476" y="5157214"/>
            <a:ext cx="13308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3817207" y="1516010"/>
            <a:ext cx="5316962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3" algn="ctr">
              <a:buClr>
                <a:schemeClr val="dk1"/>
              </a:buClr>
              <a:buSzPts val="2800"/>
            </a:pPr>
            <a:r>
              <a:rPr lang="ru-RU" sz="16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Распределить адресное пространство	</a:t>
            </a:r>
          </a:p>
        </p:txBody>
      </p:sp>
      <p:sp>
        <p:nvSpPr>
          <p:cNvPr id="249" name="Google Shape;249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817207" y="2516002"/>
            <a:ext cx="5316962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Спроектировать сеть в ЦОД 1/2 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817207" y="3462712"/>
            <a:ext cx="5316962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Построить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Underlay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817207" y="4436063"/>
            <a:ext cx="5316962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Построить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Overlay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3817207" y="5409413"/>
            <a:ext cx="5316962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Организовать возможность обмена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Type-2, Type-3, Type-5, Type-6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маршрутов.</a:t>
            </a:r>
            <a:endParaRPr lang="en-US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3323962" y="2452290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3" name="Google Shape;263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21" y="1390993"/>
            <a:ext cx="10058400" cy="475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8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Дизайн сети. На основе модели </a:t>
            </a:r>
            <a:r>
              <a:rPr lang="en-US" sz="40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CLOSE</a:t>
            </a:r>
            <a:endParaRPr sz="24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51" y="1589032"/>
            <a:ext cx="10058400" cy="487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5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Построени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Underlay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914400" y="2213578"/>
            <a:ext cx="1055786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Underlay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- это логический уровень, на котором выполняются задачи по маршрутизации трафика сети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CLOSE</a:t>
            </a:r>
            <a:r>
              <a:rPr lang="ru-RU" sz="1600" b="1" dirty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914400" y="3892488"/>
            <a:ext cx="1055786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Протокол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OSPF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</a:t>
            </a:r>
            <a:r>
              <a:rPr lang="ru-RU" sz="1600" b="1" dirty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-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протокол динамической маршрутизации на основе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link-state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и использующий для нахождения кратчайшего пути алгоритм </a:t>
            </a:r>
            <a:r>
              <a:rPr lang="ru-RU" sz="1600" b="1" dirty="0" err="1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Дейкстры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9" name="Google Shape;289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368</Words>
  <Application>Microsoft Office PowerPoint</Application>
  <PresentationFormat>Широкоэкранный</PresentationFormat>
  <Paragraphs>84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Avenir</vt:lpstr>
      <vt:lpstr>Calibri</vt:lpstr>
      <vt:lpstr>Noto Sans Symbols</vt:lpstr>
      <vt:lpstr>Roboto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Александра</dc:creator>
  <cp:lastModifiedBy>Пользователь Windows</cp:lastModifiedBy>
  <cp:revision>38</cp:revision>
  <dcterms:modified xsi:type="dcterms:W3CDTF">2023-12-10T20:45:31Z</dcterms:modified>
</cp:coreProperties>
</file>